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57" r:id="rId4"/>
    <p:sldId id="258" r:id="rId5"/>
    <p:sldId id="259" r:id="rId6"/>
    <p:sldId id="260"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26526D-BB88-4BC4-8329-5DF4FAF62C08}" type="datetimeFigureOut">
              <a:rPr lang="hu-HU" smtClean="0"/>
              <a:t>2024. 02. 17.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559200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26526D-BB88-4BC4-8329-5DF4FAF62C08}" type="datetimeFigureOut">
              <a:rPr lang="hu-HU" smtClean="0"/>
              <a:t>2024. 02. 17.</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697852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F26526D-BB88-4BC4-8329-5DF4FAF62C08}" type="datetimeFigureOut">
              <a:rPr lang="hu-HU" smtClean="0"/>
              <a:t>2024. 02. 17.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992611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F26526D-BB88-4BC4-8329-5DF4FAF62C08}" type="datetimeFigureOut">
              <a:rPr lang="hu-HU" smtClean="0"/>
              <a:t>2024. 02. 17.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38852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26526D-BB88-4BC4-8329-5DF4FAF62C08}" type="datetimeFigureOut">
              <a:rPr lang="hu-HU" smtClean="0"/>
              <a:t>2024. 02. 17.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2734773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26526D-BB88-4BC4-8329-5DF4FAF62C08}" type="datetimeFigureOut">
              <a:rPr lang="hu-HU" smtClean="0"/>
              <a:t>2024. 02. 17.</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3633331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F26526D-BB88-4BC4-8329-5DF4FAF62C08}" type="datetimeFigureOut">
              <a:rPr lang="hu-HU" smtClean="0"/>
              <a:t>2024. 02. 17.</a:t>
            </a:fld>
            <a:endParaRPr lang="hu-HU"/>
          </a:p>
        </p:txBody>
      </p:sp>
      <p:sp>
        <p:nvSpPr>
          <p:cNvPr id="4"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388842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26526D-BB88-4BC4-8329-5DF4FAF62C08}" type="datetimeFigureOut">
              <a:rPr lang="hu-HU" smtClean="0"/>
              <a:t>2024. 02. 17.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25801575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26526D-BB88-4BC4-8329-5DF4FAF62C08}" type="datetimeFigureOut">
              <a:rPr lang="hu-HU" smtClean="0"/>
              <a:t>2024. 02. 17.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20480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F26526D-BB88-4BC4-8329-5DF4FAF62C08}" type="datetimeFigureOut">
              <a:rPr lang="hu-HU" smtClean="0"/>
              <a:t>2024. 02. 17.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3846729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26526D-BB88-4BC4-8329-5DF4FAF62C08}" type="datetimeFigureOut">
              <a:rPr lang="hu-HU" smtClean="0"/>
              <a:t>2024. 02. 17.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68432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26526D-BB88-4BC4-8329-5DF4FAF62C08}" type="datetimeFigureOut">
              <a:rPr lang="hu-HU" smtClean="0"/>
              <a:t>2024. 02. 17.</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558807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26526D-BB88-4BC4-8329-5DF4FAF62C08}" type="datetimeFigureOut">
              <a:rPr lang="hu-HU" smtClean="0"/>
              <a:t>2024. 02. 17.</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917756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F26526D-BB88-4BC4-8329-5DF4FAF62C08}" type="datetimeFigureOut">
              <a:rPr lang="hu-HU" smtClean="0"/>
              <a:t>2024. 02. 17.</a:t>
            </a:fld>
            <a:endParaRPr lang="hu-HU"/>
          </a:p>
        </p:txBody>
      </p:sp>
      <p:sp>
        <p:nvSpPr>
          <p:cNvPr id="5" name="Footer Placeholder 3"/>
          <p:cNvSpPr>
            <a:spLocks noGrp="1"/>
          </p:cNvSpPr>
          <p:nvPr>
            <p:ph type="ftr" sz="quarter" idx="11"/>
          </p:nvPr>
        </p:nvSpPr>
        <p:spPr/>
        <p:txBody>
          <a:bodyPr/>
          <a:lstStyle/>
          <a:p>
            <a:endParaRPr lang="hu-HU"/>
          </a:p>
        </p:txBody>
      </p:sp>
      <p:sp>
        <p:nvSpPr>
          <p:cNvPr id="6" name="Slide Number Placeholder 4"/>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2053716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F26526D-BB88-4BC4-8329-5DF4FAF62C08}" type="datetimeFigureOut">
              <a:rPr lang="hu-HU" smtClean="0"/>
              <a:t>2024. 02. 17.</a:t>
            </a:fld>
            <a:endParaRPr lang="hu-HU"/>
          </a:p>
        </p:txBody>
      </p:sp>
      <p:sp>
        <p:nvSpPr>
          <p:cNvPr id="5" name="Footer Placeholder 2"/>
          <p:cNvSpPr>
            <a:spLocks noGrp="1"/>
          </p:cNvSpPr>
          <p:nvPr>
            <p:ph type="ftr" sz="quarter" idx="11"/>
          </p:nvPr>
        </p:nvSpPr>
        <p:spPr/>
        <p:txBody>
          <a:bodyPr/>
          <a:lstStyle/>
          <a:p>
            <a:endParaRPr lang="hu-HU"/>
          </a:p>
        </p:txBody>
      </p:sp>
      <p:sp>
        <p:nvSpPr>
          <p:cNvPr id="6" name="Slide Number Placeholder 3"/>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3568273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F26526D-BB88-4BC4-8329-5DF4FAF62C08}" type="datetimeFigureOut">
              <a:rPr lang="hu-HU" smtClean="0"/>
              <a:t>2024. 02. 17.</a:t>
            </a:fld>
            <a:endParaRPr lang="hu-HU"/>
          </a:p>
        </p:txBody>
      </p:sp>
      <p:sp>
        <p:nvSpPr>
          <p:cNvPr id="5" name="Footer Placeholder 5"/>
          <p:cNvSpPr>
            <a:spLocks noGrp="1"/>
          </p:cNvSpPr>
          <p:nvPr>
            <p:ph type="ftr" sz="quarter" idx="11"/>
          </p:nvPr>
        </p:nvSpPr>
        <p:spPr/>
        <p:txBody>
          <a:bodyPr/>
          <a:lstStyle/>
          <a:p>
            <a:endParaRPr lang="hu-HU"/>
          </a:p>
        </p:txBody>
      </p:sp>
      <p:sp>
        <p:nvSpPr>
          <p:cNvPr id="6" name="Slide Number Placeholder 6"/>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1190906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26526D-BB88-4BC4-8329-5DF4FAF62C08}" type="datetimeFigureOut">
              <a:rPr lang="hu-HU" smtClean="0"/>
              <a:t>2024. 02. 17.</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FE8DDC40-3C97-4EF7-8104-7AD63BD2A77F}" type="slidenum">
              <a:rPr lang="hu-HU" smtClean="0"/>
              <a:t>‹#›</a:t>
            </a:fld>
            <a:endParaRPr lang="hu-HU"/>
          </a:p>
        </p:txBody>
      </p:sp>
    </p:spTree>
    <p:extLst>
      <p:ext uri="{BB962C8B-B14F-4D97-AF65-F5344CB8AC3E}">
        <p14:creationId xmlns:p14="http://schemas.microsoft.com/office/powerpoint/2010/main" val="4159516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F26526D-BB88-4BC4-8329-5DF4FAF62C08}" type="datetimeFigureOut">
              <a:rPr lang="hu-HU" smtClean="0"/>
              <a:t>2024. 02. 17.</a:t>
            </a:fld>
            <a:endParaRPr lang="hu-H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u-H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E8DDC40-3C97-4EF7-8104-7AD63BD2A77F}" type="slidenum">
              <a:rPr lang="hu-HU" smtClean="0"/>
              <a:t>‹#›</a:t>
            </a:fld>
            <a:endParaRPr lang="hu-HU"/>
          </a:p>
        </p:txBody>
      </p:sp>
    </p:spTree>
    <p:extLst>
      <p:ext uri="{BB962C8B-B14F-4D97-AF65-F5344CB8AC3E}">
        <p14:creationId xmlns:p14="http://schemas.microsoft.com/office/powerpoint/2010/main" val="7071273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EASCOLA – Két Tanítási Nyelvű Általános Iskola és Nyolcosztályos Gimnázium">
            <a:extLst>
              <a:ext uri="{FF2B5EF4-FFF2-40B4-BE49-F238E27FC236}">
                <a16:creationId xmlns:a16="http://schemas.microsoft.com/office/drawing/2014/main" id="{E4C1EE04-5D0D-5F47-098E-8D5CF60C8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522" y="1510149"/>
            <a:ext cx="8867031" cy="3348228"/>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42084186-0E84-80F5-31BE-81091C875097}"/>
              </a:ext>
            </a:extLst>
          </p:cNvPr>
          <p:cNvSpPr>
            <a:spLocks noGrp="1"/>
          </p:cNvSpPr>
          <p:nvPr>
            <p:ph type="subTitle" idx="1"/>
          </p:nvPr>
        </p:nvSpPr>
        <p:spPr>
          <a:xfrm>
            <a:off x="4270785" y="3765175"/>
            <a:ext cx="9552791" cy="957430"/>
          </a:xfrm>
        </p:spPr>
        <p:txBody>
          <a:bodyPr>
            <a:normAutofit/>
          </a:bodyPr>
          <a:lstStyle/>
          <a:p>
            <a:r>
              <a:rPr lang="hu-HU" sz="3200" dirty="0">
                <a:solidFill>
                  <a:schemeClr val="tx1"/>
                </a:solidFill>
              </a:rPr>
              <a:t>Our school</a:t>
            </a:r>
          </a:p>
        </p:txBody>
      </p:sp>
    </p:spTree>
    <p:extLst>
      <p:ext uri="{BB962C8B-B14F-4D97-AF65-F5344CB8AC3E}">
        <p14:creationId xmlns:p14="http://schemas.microsoft.com/office/powerpoint/2010/main" val="160440434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6399D-545D-83B7-0424-3A366A6B42F5}"/>
              </a:ext>
            </a:extLst>
          </p:cNvPr>
          <p:cNvSpPr>
            <a:spLocks noGrp="1"/>
          </p:cNvSpPr>
          <p:nvPr>
            <p:ph type="title"/>
          </p:nvPr>
        </p:nvSpPr>
        <p:spPr>
          <a:xfrm>
            <a:off x="946377" y="872125"/>
            <a:ext cx="9404723" cy="1400530"/>
          </a:xfrm>
        </p:spPr>
        <p:txBody>
          <a:bodyPr/>
          <a:lstStyle/>
          <a:p>
            <a:r>
              <a:rPr lang="en-HU" dirty="0">
                <a:latin typeface="Times New Roman" panose="02020603050405020304" pitchFamily="18" charset="0"/>
                <a:cs typeface="Times New Roman" panose="02020603050405020304" pitchFamily="18" charset="0"/>
              </a:rPr>
              <a:t>Our school:</a:t>
            </a:r>
          </a:p>
        </p:txBody>
      </p:sp>
      <p:sp>
        <p:nvSpPr>
          <p:cNvPr id="3" name="Content Placeholder 2">
            <a:extLst>
              <a:ext uri="{FF2B5EF4-FFF2-40B4-BE49-F238E27FC236}">
                <a16:creationId xmlns:a16="http://schemas.microsoft.com/office/drawing/2014/main" id="{7FF3735E-6FE7-6354-2545-4038203937C5}"/>
              </a:ext>
            </a:extLst>
          </p:cNvPr>
          <p:cNvSpPr>
            <a:spLocks noGrp="1"/>
          </p:cNvSpPr>
          <p:nvPr>
            <p:ph idx="1"/>
          </p:nvPr>
        </p:nvSpPr>
        <p:spPr>
          <a:xfrm>
            <a:off x="357878" y="1790394"/>
            <a:ext cx="7285314" cy="4195481"/>
          </a:xfrm>
        </p:spPr>
        <p:txBody>
          <a:bodyPr/>
          <a:lstStyle/>
          <a:p>
            <a:r>
              <a:rPr lang="en-HU" dirty="0">
                <a:latin typeface="Times New Roman" panose="02020603050405020304" pitchFamily="18" charset="0"/>
                <a:cs typeface="Times New Roman" panose="02020603050405020304" pitchFamily="18" charset="0"/>
              </a:rPr>
              <a:t>This school is located next to the capital city of Hungary (Budapest) in Budaörs along the Budai-mountains</a:t>
            </a:r>
          </a:p>
          <a:p>
            <a:r>
              <a:rPr lang="en-HU" dirty="0">
                <a:latin typeface="Times New Roman" panose="02020603050405020304" pitchFamily="18" charset="0"/>
                <a:cs typeface="Times New Roman" panose="02020603050405020304" pitchFamily="18" charset="0"/>
              </a:rPr>
              <a:t>In this school we have maximum of 8 classes</a:t>
            </a:r>
          </a:p>
          <a:p>
            <a:r>
              <a:rPr lang="en-US" dirty="0">
                <a:latin typeface="Times New Roman" panose="02020603050405020304" pitchFamily="18" charset="0"/>
                <a:cs typeface="Times New Roman" panose="02020603050405020304" pitchFamily="18" charset="0"/>
              </a:rPr>
              <a:t>A</a:t>
            </a:r>
            <a:r>
              <a:rPr lang="en-HU" dirty="0">
                <a:latin typeface="Times New Roman" panose="02020603050405020304" pitchFamily="18" charset="0"/>
                <a:cs typeface="Times New Roman" panose="02020603050405020304" pitchFamily="18" charset="0"/>
              </a:rPr>
              <a:t> class takes 45-minutes</a:t>
            </a:r>
          </a:p>
          <a:p>
            <a:r>
              <a:rPr lang="en-HU" dirty="0">
                <a:latin typeface="Times New Roman" panose="02020603050405020304" pitchFamily="18" charset="0"/>
                <a:cs typeface="Times New Roman" panose="02020603050405020304" pitchFamily="18" charset="0"/>
              </a:rPr>
              <a:t>We have a big launch break whit 40minutes and a 20-minute for </a:t>
            </a:r>
            <a:r>
              <a:rPr lang="en-US" dirty="0">
                <a:latin typeface="Times New Roman" panose="02020603050405020304" pitchFamily="18" charset="0"/>
                <a:cs typeface="Times New Roman" panose="02020603050405020304" pitchFamily="18" charset="0"/>
              </a:rPr>
              <a:t>ten o'clock </a:t>
            </a:r>
            <a:r>
              <a:rPr lang="en-HU" dirty="0">
                <a:latin typeface="Times New Roman" panose="02020603050405020304" pitchFamily="18" charset="0"/>
                <a:cs typeface="Times New Roman" panose="02020603050405020304" pitchFamily="18" charset="0"/>
              </a:rPr>
              <a:t>snack (others are 10 and 5-minutes)</a:t>
            </a:r>
          </a:p>
          <a:p>
            <a:r>
              <a:rPr lang="en-HU" dirty="0">
                <a:latin typeface="Times New Roman" panose="02020603050405020304" pitchFamily="18" charset="0"/>
                <a:cs typeface="Times New Roman" panose="02020603050405020304" pitchFamily="18" charset="0"/>
              </a:rPr>
              <a:t>On some pe classes we go ice skating or swimming</a:t>
            </a:r>
          </a:p>
          <a:p>
            <a:r>
              <a:rPr lang="en-HU" dirty="0">
                <a:latin typeface="Times New Roman" panose="02020603050405020304" pitchFamily="18" charset="0"/>
                <a:cs typeface="Times New Roman" panose="02020603050405020304" pitchFamily="18" charset="0"/>
              </a:rPr>
              <a:t>We also have a class for making the homework at the end of the day accept Friday</a:t>
            </a:r>
          </a:p>
        </p:txBody>
      </p:sp>
      <p:pic>
        <p:nvPicPr>
          <p:cNvPr id="4" name="Picture 2" descr="CREASCOLA – Két Tanítási Nyelvű Általános Iskola és Nyolcosztályos Gimnázium">
            <a:extLst>
              <a:ext uri="{FF2B5EF4-FFF2-40B4-BE49-F238E27FC236}">
                <a16:creationId xmlns:a16="http://schemas.microsoft.com/office/drawing/2014/main" id="{583A89CF-04DC-6D1B-6764-E50AADE6B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udaörs, Törökugrató » KirándulásTippek">
            <a:extLst>
              <a:ext uri="{FF2B5EF4-FFF2-40B4-BE49-F238E27FC236}">
                <a16:creationId xmlns:a16="http://schemas.microsoft.com/office/drawing/2014/main" id="{1B774A28-CE2A-4225-3238-DD3BB996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1244" y="1465490"/>
            <a:ext cx="4009936" cy="300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762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EA8566-611B-58C3-DDD8-CC5DCA683D99}"/>
              </a:ext>
            </a:extLst>
          </p:cNvPr>
          <p:cNvSpPr>
            <a:spLocks noGrp="1"/>
          </p:cNvSpPr>
          <p:nvPr>
            <p:ph idx="1"/>
          </p:nvPr>
        </p:nvSpPr>
        <p:spPr>
          <a:xfrm>
            <a:off x="1622727" y="1019674"/>
            <a:ext cx="8946541" cy="2323262"/>
          </a:xfrm>
        </p:spPr>
        <p:txBody>
          <a:bodyPr>
            <a:normAutofit/>
          </a:bodyPr>
          <a:lstStyle/>
          <a:p>
            <a:pPr marL="0" indent="0" algn="ctr">
              <a:buNone/>
            </a:pPr>
            <a:r>
              <a:rPr lang="hu-HU" sz="3200" dirty="0">
                <a:latin typeface="Times New Roman" panose="02020603050405020304" pitchFamily="18" charset="0"/>
                <a:cs typeface="Times New Roman" panose="02020603050405020304" pitchFamily="18" charset="0"/>
              </a:rPr>
              <a:t>DÖK</a:t>
            </a:r>
          </a:p>
          <a:p>
            <a:pPr marL="0" indent="0">
              <a:buNone/>
            </a:pPr>
            <a:r>
              <a:rPr lang="hu-HU" sz="2400" dirty="0">
                <a:latin typeface="Times New Roman" panose="02020603050405020304" pitchFamily="18" charset="0"/>
                <a:cs typeface="Times New Roman" panose="02020603050405020304" pitchFamily="18" charset="0"/>
              </a:rPr>
              <a:t>Dök is a student law in the school. It is shortend for Diákönkormányzat which means student law. There have been dök days during the school years and they came up with some of the events eg.: halloween and dök days (of course). </a:t>
            </a:r>
          </a:p>
        </p:txBody>
      </p:sp>
      <p:pic>
        <p:nvPicPr>
          <p:cNvPr id="5" name="Picture 4">
            <a:extLst>
              <a:ext uri="{FF2B5EF4-FFF2-40B4-BE49-F238E27FC236}">
                <a16:creationId xmlns:a16="http://schemas.microsoft.com/office/drawing/2014/main" id="{38F833EA-F368-5EB9-8C81-5EDB64215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8" y="3428999"/>
            <a:ext cx="6096003" cy="3429001"/>
          </a:xfrm>
          <a:prstGeom prst="rect">
            <a:avLst/>
          </a:prstGeom>
        </p:spPr>
      </p:pic>
      <p:pic>
        <p:nvPicPr>
          <p:cNvPr id="6" name="Picture 2" descr="CREASCOLA – Két Tanítási Nyelvű Általános Iskola és Nyolcosztályos Gimnázium">
            <a:extLst>
              <a:ext uri="{FF2B5EF4-FFF2-40B4-BE49-F238E27FC236}">
                <a16:creationId xmlns:a16="http://schemas.microsoft.com/office/drawing/2014/main" id="{9DDEB742-158A-E8D0-730C-A311DAA5A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rt1">
            <a:extLst>
              <a:ext uri="{FF2B5EF4-FFF2-40B4-BE49-F238E27FC236}">
                <a16:creationId xmlns:a16="http://schemas.microsoft.com/office/drawing/2014/main" id="{D9CCD979-B34B-010A-F080-8F05DBAC4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 y="3428999"/>
            <a:ext cx="6096002"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433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62CD-2AA9-1D72-2701-4A0F6187976C}"/>
              </a:ext>
            </a:extLst>
          </p:cNvPr>
          <p:cNvSpPr>
            <a:spLocks noGrp="1"/>
          </p:cNvSpPr>
          <p:nvPr>
            <p:ph type="title"/>
          </p:nvPr>
        </p:nvSpPr>
        <p:spPr>
          <a:xfrm>
            <a:off x="337524" y="1421914"/>
            <a:ext cx="7902985" cy="1198581"/>
          </a:xfrm>
        </p:spPr>
        <p:txBody>
          <a:bodyPr/>
          <a:lstStyle/>
          <a:p>
            <a:r>
              <a:rPr lang="hu-HU" dirty="0">
                <a:latin typeface="Times New Roman" panose="02020603050405020304" pitchFamily="18" charset="0"/>
                <a:cs typeface="Times New Roman" panose="02020603050405020304" pitchFamily="18" charset="0"/>
              </a:rPr>
              <a:t>ARTISTIC WEEKs</a:t>
            </a:r>
          </a:p>
        </p:txBody>
      </p:sp>
      <p:sp>
        <p:nvSpPr>
          <p:cNvPr id="3" name="Text Placeholder 2">
            <a:extLst>
              <a:ext uri="{FF2B5EF4-FFF2-40B4-BE49-F238E27FC236}">
                <a16:creationId xmlns:a16="http://schemas.microsoft.com/office/drawing/2014/main" id="{60A67E1C-C24F-277D-493B-E1423C194849}"/>
              </a:ext>
            </a:extLst>
          </p:cNvPr>
          <p:cNvSpPr>
            <a:spLocks noGrp="1"/>
          </p:cNvSpPr>
          <p:nvPr>
            <p:ph type="body" sz="half" idx="2"/>
          </p:nvPr>
        </p:nvSpPr>
        <p:spPr>
          <a:xfrm>
            <a:off x="563762" y="2446605"/>
            <a:ext cx="6482975" cy="1343935"/>
          </a:xfrm>
        </p:spPr>
        <p:txBody>
          <a:bodyPr/>
          <a:lstStyle/>
          <a:p>
            <a:r>
              <a:rPr lang="hu-HU" dirty="0">
                <a:latin typeface="Times New Roman" panose="02020603050405020304" pitchFamily="18" charset="0"/>
                <a:cs typeface="Times New Roman" panose="02020603050405020304" pitchFamily="18" charset="0"/>
              </a:rPr>
              <a:t>We have had several artistic weeks during the years and we renovated the school library.</a:t>
            </a:r>
          </a:p>
        </p:txBody>
      </p:sp>
      <p:pic>
        <p:nvPicPr>
          <p:cNvPr id="4" name="Picture 2" descr="CREASCOLA – Két Tanítási Nyelvű Általános Iskola és Nyolcosztályos Gimnázium">
            <a:extLst>
              <a:ext uri="{FF2B5EF4-FFF2-40B4-BE49-F238E27FC236}">
                <a16:creationId xmlns:a16="http://schemas.microsoft.com/office/drawing/2014/main" id="{A5D1096B-8B4D-A2E8-AC0D-9394E253E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reascola Nyolcosztályos Gimnázium - *** MINDENNAPJAINK *** Csendes percek  a könyvtárban. 🩷💜💙 #könyvtár #olvasnijó #olvasósarok #creascola  #nyolcosztályosgimnázium #budaörs | Facebook">
            <a:extLst>
              <a:ext uri="{FF2B5EF4-FFF2-40B4-BE49-F238E27FC236}">
                <a16:creationId xmlns:a16="http://schemas.microsoft.com/office/drawing/2014/main" id="{5D87F857-83CD-2A66-F7D8-FD0A13296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64512"/>
            <a:ext cx="5149719" cy="28934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rojekt7_ART_2023_4">
            <a:extLst>
              <a:ext uri="{FF2B5EF4-FFF2-40B4-BE49-F238E27FC236}">
                <a16:creationId xmlns:a16="http://schemas.microsoft.com/office/drawing/2014/main" id="{4F00CA02-5410-8739-4A5C-25C14C6C3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2283" y="3961283"/>
            <a:ext cx="5149719" cy="28967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rojekt7_ART_2023_6">
            <a:extLst>
              <a:ext uri="{FF2B5EF4-FFF2-40B4-BE49-F238E27FC236}">
                <a16:creationId xmlns:a16="http://schemas.microsoft.com/office/drawing/2014/main" id="{9A9E7801-3A30-9641-D53A-A011009C7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3275" y="1276479"/>
            <a:ext cx="4778725" cy="2688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63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5D4E-8E84-E244-DC4B-7332DDBD9CEB}"/>
              </a:ext>
            </a:extLst>
          </p:cNvPr>
          <p:cNvSpPr>
            <a:spLocks noGrp="1"/>
          </p:cNvSpPr>
          <p:nvPr>
            <p:ph type="title"/>
          </p:nvPr>
        </p:nvSpPr>
        <p:spPr>
          <a:xfrm>
            <a:off x="968841" y="1041685"/>
            <a:ext cx="9404723" cy="1400530"/>
          </a:xfrm>
        </p:spPr>
        <p:txBody>
          <a:bodyPr/>
          <a:lstStyle/>
          <a:p>
            <a:r>
              <a:rPr lang="hu-HU" dirty="0">
                <a:latin typeface="Times New Roman" panose="02020603050405020304" pitchFamily="18" charset="0"/>
                <a:cs typeface="Times New Roman" panose="02020603050405020304" pitchFamily="18" charset="0"/>
              </a:rPr>
              <a:t>Nature friendly week </a:t>
            </a:r>
          </a:p>
        </p:txBody>
      </p:sp>
      <p:sp>
        <p:nvSpPr>
          <p:cNvPr id="3" name="Content Placeholder 2">
            <a:extLst>
              <a:ext uri="{FF2B5EF4-FFF2-40B4-BE49-F238E27FC236}">
                <a16:creationId xmlns:a16="http://schemas.microsoft.com/office/drawing/2014/main" id="{F33CFB99-4CCE-13F9-5895-2626998E0362}"/>
              </a:ext>
            </a:extLst>
          </p:cNvPr>
          <p:cNvSpPr>
            <a:spLocks noGrp="1"/>
          </p:cNvSpPr>
          <p:nvPr>
            <p:ph idx="1"/>
          </p:nvPr>
        </p:nvSpPr>
        <p:spPr>
          <a:xfrm>
            <a:off x="197223" y="1971857"/>
            <a:ext cx="8946541" cy="4195481"/>
          </a:xfrm>
        </p:spPr>
        <p:txBody>
          <a:bodyPr/>
          <a:lstStyle/>
          <a:p>
            <a:r>
              <a:rPr lang="hu-HU" dirty="0">
                <a:latin typeface="Times New Roman" panose="02020603050405020304" pitchFamily="18" charset="0"/>
                <a:cs typeface="Times New Roman" panose="02020603050405020304" pitchFamily="18" charset="0"/>
              </a:rPr>
              <a:t>There has been an eco not ego week which was similar to the artistic week but we were set in groups of either 2 or 3 and we used up plastic to make stuff like tables lamps out of used detergent tubes. There was a man called Adam who helped us during this project.</a:t>
            </a:r>
          </a:p>
        </p:txBody>
      </p:sp>
      <p:sp>
        <p:nvSpPr>
          <p:cNvPr id="5" name="AutoShape 2" descr="Nem érhető el leírás a fényképhez.">
            <a:extLst>
              <a:ext uri="{FF2B5EF4-FFF2-40B4-BE49-F238E27FC236}">
                <a16:creationId xmlns:a16="http://schemas.microsoft.com/office/drawing/2014/main" id="{1DBC99B8-CACC-CA07-C86C-A5C211C1ED5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pic>
        <p:nvPicPr>
          <p:cNvPr id="1028" name="Picture 4" descr="Nem érhető el leírás a fényképhez.">
            <a:extLst>
              <a:ext uri="{FF2B5EF4-FFF2-40B4-BE49-F238E27FC236}">
                <a16:creationId xmlns:a16="http://schemas.microsoft.com/office/drawing/2014/main" id="{4C3E7EC8-2D6C-1292-E2C3-71112EDB9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26706"/>
            <a:ext cx="4244974" cy="28312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m érhető el leírás a fényképhez.">
            <a:extLst>
              <a:ext uri="{FF2B5EF4-FFF2-40B4-BE49-F238E27FC236}">
                <a16:creationId xmlns:a16="http://schemas.microsoft.com/office/drawing/2014/main" id="{633DCAA5-4622-1A08-C906-25CFDA3D1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4" y="3372849"/>
            <a:ext cx="5221755" cy="34827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m érhető el leírás a fényképhez.">
            <a:extLst>
              <a:ext uri="{FF2B5EF4-FFF2-40B4-BE49-F238E27FC236}">
                <a16:creationId xmlns:a16="http://schemas.microsoft.com/office/drawing/2014/main" id="{2152FBE8-5E73-78BF-931A-992266075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6729" y="2769143"/>
            <a:ext cx="2725271" cy="40864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REASCOLA – Két Tanítási Nyelvű Általános Iskola és Nyolcosztályos Gimnázium">
            <a:extLst>
              <a:ext uri="{FF2B5EF4-FFF2-40B4-BE49-F238E27FC236}">
                <a16:creationId xmlns:a16="http://schemas.microsoft.com/office/drawing/2014/main" id="{FCB0ABB4-4713-AF7E-21E9-471355C6D8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29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5F8D6-666F-FA6D-9CDE-96A901DD3ACA}"/>
              </a:ext>
            </a:extLst>
          </p:cNvPr>
          <p:cNvSpPr>
            <a:spLocks noGrp="1"/>
          </p:cNvSpPr>
          <p:nvPr>
            <p:ph type="title"/>
          </p:nvPr>
        </p:nvSpPr>
        <p:spPr>
          <a:xfrm>
            <a:off x="1103312" y="1192500"/>
            <a:ext cx="2398303" cy="773654"/>
          </a:xfrm>
        </p:spPr>
        <p:txBody>
          <a:bodyPr/>
          <a:lstStyle/>
          <a:p>
            <a:r>
              <a:rPr lang="hu-HU" dirty="0">
                <a:latin typeface="Times New Roman" panose="02020603050405020304" pitchFamily="18" charset="0"/>
                <a:cs typeface="Times New Roman" panose="02020603050405020304" pitchFamily="18" charset="0"/>
              </a:rPr>
              <a:t>Farsang</a:t>
            </a:r>
          </a:p>
        </p:txBody>
      </p:sp>
      <p:sp>
        <p:nvSpPr>
          <p:cNvPr id="3" name="Content Placeholder 2">
            <a:extLst>
              <a:ext uri="{FF2B5EF4-FFF2-40B4-BE49-F238E27FC236}">
                <a16:creationId xmlns:a16="http://schemas.microsoft.com/office/drawing/2014/main" id="{304B0876-A67D-A2BF-51F9-0942A7F0D8CC}"/>
              </a:ext>
            </a:extLst>
          </p:cNvPr>
          <p:cNvSpPr>
            <a:spLocks noGrp="1"/>
          </p:cNvSpPr>
          <p:nvPr>
            <p:ph idx="1"/>
          </p:nvPr>
        </p:nvSpPr>
        <p:spPr/>
        <p:txBody>
          <a:bodyPr/>
          <a:lstStyle/>
          <a:p>
            <a:r>
              <a:rPr lang="hu-HU" dirty="0">
                <a:latin typeface="Times New Roman" panose="02020603050405020304" pitchFamily="18" charset="0"/>
                <a:cs typeface="Times New Roman" panose="02020603050405020304" pitchFamily="18" charset="0"/>
              </a:rPr>
              <a:t>In hungary we have farsang which is a festival where all the kids dress up in different costumes. After the day we set a FAKE doll on fire which we believe in that the winter will go away. This picture is when it was this year just on Friday 2 weeks ago. The kids who are setting it on fire are the ones who won the best costumes.</a:t>
            </a:r>
          </a:p>
        </p:txBody>
      </p:sp>
      <p:pic>
        <p:nvPicPr>
          <p:cNvPr id="5" name="Picture 4">
            <a:extLst>
              <a:ext uri="{FF2B5EF4-FFF2-40B4-BE49-F238E27FC236}">
                <a16:creationId xmlns:a16="http://schemas.microsoft.com/office/drawing/2014/main" id="{CAA0D8F2-84E6-5219-0BDF-C6E1FCDF7AF0}"/>
              </a:ext>
            </a:extLst>
          </p:cNvPr>
          <p:cNvPicPr>
            <a:picLocks noChangeAspect="1"/>
          </p:cNvPicPr>
          <p:nvPr/>
        </p:nvPicPr>
        <p:blipFill>
          <a:blip r:embed="rId2"/>
          <a:stretch>
            <a:fillRect/>
          </a:stretch>
        </p:blipFill>
        <p:spPr>
          <a:xfrm>
            <a:off x="6820348" y="3831781"/>
            <a:ext cx="5371652" cy="3026220"/>
          </a:xfrm>
          <a:prstGeom prst="rect">
            <a:avLst/>
          </a:prstGeom>
        </p:spPr>
      </p:pic>
      <p:pic>
        <p:nvPicPr>
          <p:cNvPr id="6" name="Picture 2" descr="CREASCOLA – Két Tanítási Nyelvű Általános Iskola és Nyolcosztályos Gimnázium">
            <a:extLst>
              <a:ext uri="{FF2B5EF4-FFF2-40B4-BE49-F238E27FC236}">
                <a16:creationId xmlns:a16="http://schemas.microsoft.com/office/drawing/2014/main" id="{6D605DE8-F04F-B02A-31A7-2FF595D75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REASCOLA – Két Tanítási Nyelvű Általános Iskola és Nyolcosztályos Gimnázium">
            <a:extLst>
              <a:ext uri="{FF2B5EF4-FFF2-40B4-BE49-F238E27FC236}">
                <a16:creationId xmlns:a16="http://schemas.microsoft.com/office/drawing/2014/main" id="{5C42AB53-7DD5-F16B-801C-F3E58F9B8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831781"/>
            <a:ext cx="5371652" cy="302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22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25B4-B4AD-3B5D-97DF-E374301F299F}"/>
              </a:ext>
            </a:extLst>
          </p:cNvPr>
          <p:cNvSpPr>
            <a:spLocks noGrp="1"/>
          </p:cNvSpPr>
          <p:nvPr>
            <p:ph type="title"/>
          </p:nvPr>
        </p:nvSpPr>
        <p:spPr>
          <a:xfrm>
            <a:off x="3195673" y="175564"/>
            <a:ext cx="9404723" cy="1400530"/>
          </a:xfrm>
        </p:spPr>
        <p:txBody>
          <a:bodyPr/>
          <a:lstStyle/>
          <a:p>
            <a:r>
              <a:rPr lang="hu-HU" dirty="0">
                <a:latin typeface="Times New Roman" panose="02020603050405020304" pitchFamily="18" charset="0"/>
                <a:cs typeface="Times New Roman" panose="02020603050405020304" pitchFamily="18" charset="0"/>
              </a:rPr>
              <a:t>Bicycle camping </a:t>
            </a:r>
          </a:p>
        </p:txBody>
      </p:sp>
      <p:sp>
        <p:nvSpPr>
          <p:cNvPr id="3" name="Content Placeholder 2">
            <a:extLst>
              <a:ext uri="{FF2B5EF4-FFF2-40B4-BE49-F238E27FC236}">
                <a16:creationId xmlns:a16="http://schemas.microsoft.com/office/drawing/2014/main" id="{5DBEE66A-6B68-CEEA-5650-C5A50C1CA092}"/>
              </a:ext>
            </a:extLst>
          </p:cNvPr>
          <p:cNvSpPr>
            <a:spLocks noGrp="1"/>
          </p:cNvSpPr>
          <p:nvPr>
            <p:ph idx="1"/>
          </p:nvPr>
        </p:nvSpPr>
        <p:spPr>
          <a:xfrm>
            <a:off x="646111" y="1429844"/>
            <a:ext cx="8299232" cy="2097149"/>
          </a:xfrm>
        </p:spPr>
        <p:txBody>
          <a:bodyPr/>
          <a:lstStyle/>
          <a:p>
            <a:r>
              <a:rPr lang="hu-HU" dirty="0">
                <a:latin typeface="Times New Roman" panose="02020603050405020304" pitchFamily="18" charset="0"/>
                <a:cs typeface="Times New Roman" panose="02020603050405020304" pitchFamily="18" charset="0"/>
              </a:rPr>
              <a:t>Kids could go to a bicycle camp for  weekend where we cycled 70km. Both Adam and Ivan went to this camping with our friends.</a:t>
            </a:r>
          </a:p>
        </p:txBody>
      </p:sp>
      <p:pic>
        <p:nvPicPr>
          <p:cNvPr id="2050" name="Picture 2" descr="Nem érhető el leírás a fényképhez.">
            <a:extLst>
              <a:ext uri="{FF2B5EF4-FFF2-40B4-BE49-F238E27FC236}">
                <a16:creationId xmlns:a16="http://schemas.microsoft.com/office/drawing/2014/main" id="{045BE8C6-2A41-73A1-195C-41F14958B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0" y="5231582"/>
            <a:ext cx="3521538" cy="16264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m érhető el leírás a fényképhez.">
            <a:extLst>
              <a:ext uri="{FF2B5EF4-FFF2-40B4-BE49-F238E27FC236}">
                <a16:creationId xmlns:a16="http://schemas.microsoft.com/office/drawing/2014/main" id="{EAF55997-E145-233D-61AD-FB4DF2D16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1538" y="342900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m érhető el leírás a fényképhez.">
            <a:extLst>
              <a:ext uri="{FF2B5EF4-FFF2-40B4-BE49-F238E27FC236}">
                <a16:creationId xmlns:a16="http://schemas.microsoft.com/office/drawing/2014/main" id="{75FBC49D-B707-06DE-A64D-16FE3B744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538" y="2899186"/>
            <a:ext cx="2969111" cy="39588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m érhető el leírás a fényképhez.">
            <a:extLst>
              <a:ext uri="{FF2B5EF4-FFF2-40B4-BE49-F238E27FC236}">
                <a16:creationId xmlns:a16="http://schemas.microsoft.com/office/drawing/2014/main" id="{8E6A5992-3EAF-70AB-E778-5EB62FC95B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04749"/>
            <a:ext cx="2969110" cy="22268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REASCOLA – Két Tanítási Nyelvű Általános Iskola és Nyolcosztályos Gimnázium">
            <a:extLst>
              <a:ext uri="{FF2B5EF4-FFF2-40B4-BE49-F238E27FC236}">
                <a16:creationId xmlns:a16="http://schemas.microsoft.com/office/drawing/2014/main" id="{A523B12F-3794-0C5C-25C2-275983253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705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A929-B994-3A79-E481-04E56CECBD86}"/>
              </a:ext>
            </a:extLst>
          </p:cNvPr>
          <p:cNvSpPr>
            <a:spLocks noGrp="1"/>
          </p:cNvSpPr>
          <p:nvPr>
            <p:ph type="title"/>
          </p:nvPr>
        </p:nvSpPr>
        <p:spPr>
          <a:xfrm>
            <a:off x="2660575" y="297144"/>
            <a:ext cx="9404723" cy="1400530"/>
          </a:xfrm>
        </p:spPr>
        <p:txBody>
          <a:bodyPr/>
          <a:lstStyle/>
          <a:p>
            <a:r>
              <a:rPr lang="hu-HU" dirty="0">
                <a:latin typeface="Times New Roman" panose="02020603050405020304" pitchFamily="18" charset="0"/>
                <a:cs typeface="Times New Roman" panose="02020603050405020304" pitchFamily="18" charset="0"/>
              </a:rPr>
              <a:t>Thank you for your attention</a:t>
            </a:r>
          </a:p>
        </p:txBody>
      </p:sp>
      <p:sp>
        <p:nvSpPr>
          <p:cNvPr id="3" name="Content Placeholder 2">
            <a:extLst>
              <a:ext uri="{FF2B5EF4-FFF2-40B4-BE49-F238E27FC236}">
                <a16:creationId xmlns:a16="http://schemas.microsoft.com/office/drawing/2014/main" id="{D5666897-9F6D-1EBF-C7B8-1584634EA00B}"/>
              </a:ext>
            </a:extLst>
          </p:cNvPr>
          <p:cNvSpPr>
            <a:spLocks noGrp="1"/>
          </p:cNvSpPr>
          <p:nvPr>
            <p:ph idx="1"/>
          </p:nvPr>
        </p:nvSpPr>
        <p:spPr>
          <a:xfrm>
            <a:off x="646111" y="2234247"/>
            <a:ext cx="8946541" cy="4195481"/>
          </a:xfrm>
        </p:spPr>
        <p:txBody>
          <a:bodyPr/>
          <a:lstStyle/>
          <a:p>
            <a:r>
              <a:rPr lang="hu-HU" dirty="0">
                <a:latin typeface="Times New Roman" panose="02020603050405020304" pitchFamily="18" charset="0"/>
                <a:cs typeface="Times New Roman" panose="02020603050405020304" pitchFamily="18" charset="0"/>
              </a:rPr>
              <a:t>bye</a:t>
            </a:r>
          </a:p>
        </p:txBody>
      </p:sp>
      <p:pic>
        <p:nvPicPr>
          <p:cNvPr id="3074" name="Picture 2" descr="Lehet, hogy egy kép erről: 1 személy">
            <a:extLst>
              <a:ext uri="{FF2B5EF4-FFF2-40B4-BE49-F238E27FC236}">
                <a16:creationId xmlns:a16="http://schemas.microsoft.com/office/drawing/2014/main" id="{AF238A38-F603-E0EB-2AC6-E47ED085A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424" y="1256610"/>
            <a:ext cx="5980576" cy="33671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3 Days in Budapest, the perfect itinerary - Budapest.org">
            <a:extLst>
              <a:ext uri="{FF2B5EF4-FFF2-40B4-BE49-F238E27FC236}">
                <a16:creationId xmlns:a16="http://schemas.microsoft.com/office/drawing/2014/main" id="{D273DACB-93F6-624B-65ED-09B14CA69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96" y="3503649"/>
            <a:ext cx="5447446" cy="33671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udapest in 1 Day: a guidebook for getting the most out of your visit -  Hellotickets">
            <a:extLst>
              <a:ext uri="{FF2B5EF4-FFF2-40B4-BE49-F238E27FC236}">
                <a16:creationId xmlns:a16="http://schemas.microsoft.com/office/drawing/2014/main" id="{4CBC9B14-4A90-3C62-5F8B-AB75964D70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342" y="4623753"/>
            <a:ext cx="5959348" cy="2204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REASCOLA – Két Tanítási Nyelvű Általános Iskola és Nyolcosztályos Gimnázium">
            <a:extLst>
              <a:ext uri="{FF2B5EF4-FFF2-40B4-BE49-F238E27FC236}">
                <a16:creationId xmlns:a16="http://schemas.microsoft.com/office/drawing/2014/main" id="{80C1B451-010A-0837-E39E-57BD82A4BF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223" y="175564"/>
            <a:ext cx="2463352" cy="93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992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131</TotalTime>
  <Words>318</Words>
  <Application>Microsoft Macintosh PowerPoint</Application>
  <PresentationFormat>Widescreen</PresentationFormat>
  <Paragraphs>20</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Century Gothic</vt:lpstr>
      <vt:lpstr>Times New Roman</vt:lpstr>
      <vt:lpstr>Wingdings 3</vt:lpstr>
      <vt:lpstr>Ion</vt:lpstr>
      <vt:lpstr>PowerPoint Presentation</vt:lpstr>
      <vt:lpstr>Our school:</vt:lpstr>
      <vt:lpstr>PowerPoint Presentation</vt:lpstr>
      <vt:lpstr>ARTISTIC WEEKs</vt:lpstr>
      <vt:lpstr>Nature friendly week </vt:lpstr>
      <vt:lpstr>Farsang</vt:lpstr>
      <vt:lpstr>Bicycle camping </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Balázs Kókai</dc:creator>
  <cp:lastModifiedBy>Microsoft Office User</cp:lastModifiedBy>
  <cp:revision>5</cp:revision>
  <dcterms:created xsi:type="dcterms:W3CDTF">2024-02-14T13:21:28Z</dcterms:created>
  <dcterms:modified xsi:type="dcterms:W3CDTF">2024-02-17T15:03:05Z</dcterms:modified>
</cp:coreProperties>
</file>